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62" r:id="rId4"/>
    <p:sldId id="261" r:id="rId5"/>
    <p:sldId id="263" r:id="rId6"/>
    <p:sldId id="266" r:id="rId7"/>
    <p:sldId id="258" r:id="rId8"/>
    <p:sldId id="265" r:id="rId9"/>
    <p:sldId id="260" r:id="rId10"/>
    <p:sldId id="267" r:id="rId11"/>
    <p:sldId id="270" r:id="rId12"/>
    <p:sldId id="269" r:id="rId13"/>
    <p:sldId id="272" r:id="rId14"/>
    <p:sldId id="268" r:id="rId15"/>
    <p:sldId id="271" r:id="rId16"/>
    <p:sldId id="273" r:id="rId17"/>
    <p:sldId id="274" r:id="rId18"/>
    <p:sldId id="275" r:id="rId19"/>
    <p:sldId id="312" r:id="rId20"/>
    <p:sldId id="278" r:id="rId21"/>
    <p:sldId id="279" r:id="rId22"/>
    <p:sldId id="280" r:id="rId23"/>
    <p:sldId id="281" r:id="rId24"/>
    <p:sldId id="282" r:id="rId25"/>
    <p:sldId id="284" r:id="rId26"/>
    <p:sldId id="288" r:id="rId27"/>
    <p:sldId id="285" r:id="rId28"/>
    <p:sldId id="286" r:id="rId29"/>
    <p:sldId id="287" r:id="rId30"/>
    <p:sldId id="289" r:id="rId31"/>
    <p:sldId id="290" r:id="rId32"/>
    <p:sldId id="313" r:id="rId33"/>
    <p:sldId id="314" r:id="rId34"/>
    <p:sldId id="315" r:id="rId35"/>
    <p:sldId id="294" r:id="rId36"/>
    <p:sldId id="293" r:id="rId37"/>
    <p:sldId id="295" r:id="rId38"/>
    <p:sldId id="296" r:id="rId39"/>
    <p:sldId id="297" r:id="rId40"/>
    <p:sldId id="319" r:id="rId41"/>
    <p:sldId id="316" r:id="rId42"/>
    <p:sldId id="298" r:id="rId43"/>
    <p:sldId id="320" r:id="rId44"/>
    <p:sldId id="317" r:id="rId45"/>
    <p:sldId id="326" r:id="rId46"/>
    <p:sldId id="325" r:id="rId47"/>
    <p:sldId id="300" r:id="rId48"/>
    <p:sldId id="321" r:id="rId49"/>
    <p:sldId id="324" r:id="rId50"/>
    <p:sldId id="323" r:id="rId51"/>
    <p:sldId id="301" r:id="rId52"/>
    <p:sldId id="322" r:id="rId53"/>
    <p:sldId id="327" r:id="rId54"/>
    <p:sldId id="328" r:id="rId55"/>
    <p:sldId id="302" r:id="rId56"/>
    <p:sldId id="299" r:id="rId57"/>
    <p:sldId id="303" r:id="rId58"/>
    <p:sldId id="309" r:id="rId59"/>
    <p:sldId id="304" r:id="rId60"/>
    <p:sldId id="305" r:id="rId61"/>
    <p:sldId id="311" r:id="rId62"/>
    <p:sldId id="306" r:id="rId63"/>
    <p:sldId id="307" r:id="rId64"/>
    <p:sldId id="308" r:id="rId65"/>
    <p:sldId id="318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2033" autoAdjust="0"/>
  </p:normalViewPr>
  <p:slideViewPr>
    <p:cSldViewPr snapToGrid="0">
      <p:cViewPr>
        <p:scale>
          <a:sx n="75" d="100"/>
          <a:sy n="75" d="100"/>
        </p:scale>
        <p:origin x="7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E441D-70D6-4AC9-A82C-71941E58748D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0D98A-F15C-4E76-B5D4-C80AA90A7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0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jaxa.jp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hóa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lĩnh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vượt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bậc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thập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kỷ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Cubesat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10cmx10cmx10cm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nhiệm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3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96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42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JAXA | Japan Aerospace Exploration Agency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9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7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55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13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7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ISIS - Innovative Solutions In Space, - Netherland</a:t>
            </a:r>
          </a:p>
          <a:p>
            <a:r>
              <a:rPr lang="en-US" dirty="0" err="1" smtClean="0"/>
              <a:t>Motorenweg</a:t>
            </a:r>
            <a:r>
              <a:rPr lang="en-US" dirty="0" smtClean="0"/>
              <a:t> 23, 2623 CR Delft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7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2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57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bay [2].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ổn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1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8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8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57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4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đất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bay [2].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ổn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đích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may</a:t>
            </a:r>
            <a:r>
              <a:rPr lang="en-US" baseline="0" dirty="0" smtClean="0"/>
              <a:t> be familiar with this guy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7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there is another reference frame: of Azimuth and Elevation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79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6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0D98A-F15C-4E76-B5D4-C80AA90A73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3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5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7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3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2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8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23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81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5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0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68592-4C3E-464F-97FB-E534922EF79E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C319B-3A37-4FB8-9BB0-4F413BC7B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bigfuture.com/2019/02/spacex-will-launch-starlink-satellites-in-2019-and-files-to-operate-up-to-1-million-ground-stations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THESIS PROPOSAL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smtClean="0"/>
              <a:t>Satellite Ground Station </a:t>
            </a:r>
          </a:p>
          <a:p>
            <a:r>
              <a:rPr lang="en-US" sz="2800" dirty="0" smtClean="0"/>
              <a:t>for</a:t>
            </a:r>
          </a:p>
          <a:p>
            <a:pPr algn="r"/>
            <a:r>
              <a:rPr lang="en-US" sz="2800" dirty="0" err="1" smtClean="0"/>
              <a:t>CubeSats</a:t>
            </a:r>
            <a:r>
              <a:rPr lang="en-US" sz="2800" dirty="0" smtClean="0"/>
              <a:t> and LEO satellites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525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4223" y="188686"/>
            <a:ext cx="7721147" cy="56025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5654" y="5933443"/>
            <a:ext cx="841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S. P. A. N. Erika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Pittella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"Design of an Antenna System for CubeSat Satellites," in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2nd IAA Conference on University Satellites Missions and CubeSat Winter Workshop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2013.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8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" y="116115"/>
            <a:ext cx="4561567" cy="35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74" y="3221166"/>
            <a:ext cx="5432426" cy="3636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0" y="116115"/>
            <a:ext cx="4561567" cy="35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0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station functionality</a:t>
            </a:r>
          </a:p>
          <a:p>
            <a:pPr marL="0" indent="0">
              <a:buNone/>
            </a:pPr>
            <a:r>
              <a:rPr lang="en-US" dirty="0" smtClean="0"/>
              <a:t>------------------------------- Tracking mechanism</a:t>
            </a:r>
          </a:p>
          <a:p>
            <a:pPr marL="0" indent="0">
              <a:buNone/>
            </a:pPr>
            <a:r>
              <a:rPr lang="en-US" dirty="0" smtClean="0"/>
              <a:t>------------------------------- Radio frequency transceiver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7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station functionality</a:t>
            </a:r>
          </a:p>
          <a:p>
            <a:pPr marL="0" indent="0">
              <a:buNone/>
            </a:pPr>
            <a:r>
              <a:rPr lang="en-US" dirty="0" smtClean="0"/>
              <a:t>------------------------------- Tracking mechanism</a:t>
            </a:r>
          </a:p>
          <a:p>
            <a:pPr marL="0" indent="0">
              <a:buNone/>
            </a:pPr>
            <a:r>
              <a:rPr lang="en-US" dirty="0" smtClean="0"/>
              <a:t>------------------------------- Radio frequency transceiver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92"/>
            <a:ext cx="9144000" cy="60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65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92"/>
            <a:ext cx="9144000" cy="60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9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station functionality</a:t>
            </a:r>
          </a:p>
          <a:p>
            <a:pPr marL="0" indent="0">
              <a:buNone/>
            </a:pPr>
            <a:r>
              <a:rPr lang="en-US" dirty="0" smtClean="0"/>
              <a:t>------------------------------- Tracking mechanism</a:t>
            </a:r>
          </a:p>
          <a:p>
            <a:pPr marL="0" indent="0">
              <a:buNone/>
            </a:pPr>
            <a:r>
              <a:rPr lang="en-US" dirty="0" smtClean="0"/>
              <a:t>------------------------------- Radio frequency transceiver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------------------------------- </a:t>
            </a:r>
            <a:r>
              <a:rPr lang="en-US" dirty="0" smtClean="0"/>
              <a:t>Signal processing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2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pPr marL="0" indent="0">
              <a:buNone/>
            </a:pPr>
            <a:r>
              <a:rPr lang="en-US" dirty="0" smtClean="0"/>
              <a:t>--------------------------- They are geostationary satellites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--------------------------- </a:t>
            </a:r>
            <a:r>
              <a:rPr lang="en-US" dirty="0" smtClean="0"/>
              <a:t>They do have ground station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3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t nam du tu tin de dieu khien 2 qua ve tinh  hinh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70" y="449945"/>
            <a:ext cx="7165388" cy="50364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-209988" y="5659538"/>
            <a:ext cx="8570216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Ground station at </a:t>
            </a:r>
            <a:r>
              <a:rPr lang="en-US" sz="2800" i="1" dirty="0" err="1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Cát</a:t>
            </a: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Quế</a:t>
            </a: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i="1" dirty="0" err="1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Hoài</a:t>
            </a: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Đức</a:t>
            </a: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800" i="1" dirty="0" err="1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Hà</a:t>
            </a: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i="1" dirty="0" err="1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r">
              <a:spcAft>
                <a:spcPts val="1000"/>
              </a:spcAft>
            </a:pP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vov.vn</a:t>
            </a:r>
            <a:endParaRPr lang="en-US" sz="2800" i="1" dirty="0">
              <a:solidFill>
                <a:srgbClr val="44546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6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1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Literature review</a:t>
            </a:r>
          </a:p>
          <a:p>
            <a:r>
              <a:rPr lang="en-US" dirty="0" smtClean="0"/>
              <a:t>Method and expected outcomes</a:t>
            </a:r>
          </a:p>
          <a:p>
            <a:r>
              <a:rPr lang="en-US" dirty="0" smtClean="0"/>
              <a:t>Timeline</a:t>
            </a:r>
          </a:p>
          <a:p>
            <a:r>
              <a:rPr lang="en-US" dirty="0" smtClean="0"/>
              <a:t>Budget plan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935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pPr marL="0" indent="0">
              <a:buNone/>
            </a:pPr>
            <a:r>
              <a:rPr lang="en-US" dirty="0" smtClean="0"/>
              <a:t>------------------------ Built by VNSC, in the help of Japan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pPr marL="0" indent="0">
              <a:buNone/>
            </a:pPr>
            <a:r>
              <a:rPr lang="en-US" dirty="0" smtClean="0"/>
              <a:t>------------------------ Built by VNSC, in the help of 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Manufactured in Japan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8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pPr marL="0" indent="0">
              <a:buNone/>
            </a:pPr>
            <a:r>
              <a:rPr lang="en-US" dirty="0" smtClean="0"/>
              <a:t>------------------------ Built by VNSC, in the help of Japan</a:t>
            </a:r>
          </a:p>
          <a:p>
            <a:pPr marL="0" indent="0">
              <a:buNone/>
            </a:pPr>
            <a:r>
              <a:rPr lang="en-US" dirty="0" smtClean="0"/>
              <a:t>------------------------ Manufactured in Japan</a:t>
            </a:r>
          </a:p>
          <a:p>
            <a:pPr marL="0" indent="0">
              <a:buNone/>
            </a:pPr>
            <a:r>
              <a:rPr lang="en-US" dirty="0" smtClean="0"/>
              <a:t>------------------------ Launched by Japan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4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pPr marL="0" indent="0">
              <a:buNone/>
            </a:pPr>
            <a:r>
              <a:rPr lang="en-US" dirty="0" smtClean="0"/>
              <a:t>------------------------ Built by VNSC, in the help of 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Manufactured in 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Launched by 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Observed by JAXA - Japan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0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pPr marL="0" indent="0">
              <a:buNone/>
            </a:pPr>
            <a:r>
              <a:rPr lang="en-US" dirty="0" smtClean="0"/>
              <a:t>------------------------ Built by VNSC, in the help of </a:t>
            </a:r>
            <a:r>
              <a:rPr lang="en-US" b="1" dirty="0" smtClean="0"/>
              <a:t>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Manufactured in </a:t>
            </a:r>
            <a:r>
              <a:rPr lang="en-US" b="1" dirty="0" smtClean="0"/>
              <a:t>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Launched by </a:t>
            </a:r>
            <a:r>
              <a:rPr lang="en-US" b="1" dirty="0" smtClean="0"/>
              <a:t>Japan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Observed by JAXA - </a:t>
            </a:r>
            <a:r>
              <a:rPr lang="en-US" b="1" dirty="0" smtClean="0"/>
              <a:t>Japan</a:t>
            </a:r>
          </a:p>
          <a:p>
            <a:pPr marL="0" indent="0">
              <a:buNone/>
            </a:pPr>
            <a:r>
              <a:rPr lang="en-US" dirty="0" smtClean="0"/>
              <a:t>------------------------ </a:t>
            </a:r>
            <a:r>
              <a:rPr lang="en-US" dirty="0" smtClean="0">
                <a:solidFill>
                  <a:srgbClr val="FF0000"/>
                </a:solidFill>
              </a:rPr>
              <a:t>Vietnamese</a:t>
            </a:r>
            <a:r>
              <a:rPr lang="en-US" dirty="0" smtClean="0"/>
              <a:t> proudness !??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2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84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r>
              <a:rPr lang="en-US" dirty="0" smtClean="0"/>
              <a:t>Commercial solutions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0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r>
              <a:rPr lang="en-US" dirty="0" smtClean="0"/>
              <a:t>Commercial solutions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err="1" smtClean="0"/>
              <a:t>CubeSatsShop</a:t>
            </a:r>
            <a:r>
              <a:rPr lang="en-US" dirty="0" smtClean="0"/>
              <a:t>, ISIS  Space…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9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r>
              <a:rPr lang="en-US" dirty="0"/>
              <a:t>Commercial </a:t>
            </a:r>
            <a:r>
              <a:rPr lang="en-US" dirty="0" smtClean="0"/>
              <a:t>solutions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err="1" smtClean="0"/>
              <a:t>CubeSatsShop</a:t>
            </a:r>
            <a:r>
              <a:rPr lang="en-US" dirty="0" smtClean="0"/>
              <a:t>, ISIS …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Full options: </a:t>
            </a:r>
            <a:r>
              <a:rPr lang="en-US" b="1" dirty="0" smtClean="0"/>
              <a:t>86.500 EURO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11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30262" y="347572"/>
            <a:ext cx="7573509" cy="52839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09988" y="5659538"/>
            <a:ext cx="8570216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Full options kit of ISIS </a:t>
            </a:r>
          </a:p>
          <a:p>
            <a:pPr algn="r">
              <a:spcAft>
                <a:spcPts val="1000"/>
              </a:spcAft>
            </a:pPr>
            <a:r>
              <a:rPr lang="en-US" sz="28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www.isisspace.nl</a:t>
            </a:r>
            <a:endParaRPr lang="en-US" sz="2800" i="1" dirty="0">
              <a:solidFill>
                <a:srgbClr val="44546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46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24850" cy="4351338"/>
          </a:xfrm>
        </p:spPr>
        <p:txBody>
          <a:bodyPr/>
          <a:lstStyle/>
          <a:p>
            <a:r>
              <a:rPr lang="en-US" dirty="0" smtClean="0"/>
              <a:t>A kick-start in space engineering</a:t>
            </a:r>
          </a:p>
          <a:p>
            <a:r>
              <a:rPr lang="en-US" dirty="0" smtClean="0"/>
              <a:t>There are considerable “herd” of satellites up there!</a:t>
            </a:r>
          </a:p>
        </p:txBody>
      </p:sp>
    </p:spTree>
    <p:extLst>
      <p:ext uri="{BB962C8B-B14F-4D97-AF65-F5344CB8AC3E}">
        <p14:creationId xmlns:p14="http://schemas.microsoft.com/office/powerpoint/2010/main" val="289597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r>
              <a:rPr lang="en-US" dirty="0" smtClean="0"/>
              <a:t>Commercial solutions</a:t>
            </a:r>
          </a:p>
          <a:p>
            <a:r>
              <a:rPr lang="en-US" dirty="0" smtClean="0"/>
              <a:t>Limited payload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r>
              <a:rPr lang="en-US" dirty="0" smtClean="0"/>
              <a:t>Commercial solutions</a:t>
            </a:r>
          </a:p>
          <a:p>
            <a:r>
              <a:rPr lang="en-US" dirty="0" smtClean="0"/>
              <a:t>Limited payload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2 </a:t>
            </a:r>
            <a:r>
              <a:rPr lang="en-US" dirty="0" err="1" smtClean="0"/>
              <a:t>yagis</a:t>
            </a:r>
            <a:r>
              <a:rPr lang="en-US" dirty="0" smtClean="0"/>
              <a:t> and 1 parabolic antenna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Investigation for RF is significant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0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blogs.aalto.fi/satellite/files/2011/03/Old_antenn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83707"/>
            <a:ext cx="7934332" cy="532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00896" y="6172200"/>
            <a:ext cx="140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blogs.aalto.fi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686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27013"/>
            <a:ext cx="4977726" cy="62880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31776" y="6145769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eusoc.upm.es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365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619124"/>
            <a:ext cx="8142933" cy="54768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9052" y="6197600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u="none" strike="noStrike" dirty="0" smtClean="0">
                <a:solidFill>
                  <a:srgbClr val="7D7D7D"/>
                </a:solidFill>
                <a:effectLst/>
                <a:latin typeface="arial" panose="020B0604020202020204" pitchFamily="34" charset="0"/>
              </a:rPr>
              <a:t>CubeSatShop.com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3414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Ground station functionality</a:t>
            </a:r>
          </a:p>
          <a:p>
            <a:r>
              <a:rPr lang="en-US" dirty="0" err="1" smtClean="0"/>
              <a:t>Vinasat</a:t>
            </a:r>
            <a:r>
              <a:rPr lang="en-US" dirty="0" smtClean="0"/>
              <a:t> 1,2</a:t>
            </a:r>
          </a:p>
          <a:p>
            <a:r>
              <a:rPr lang="en-US" dirty="0" smtClean="0"/>
              <a:t>Micro Dragon</a:t>
            </a:r>
          </a:p>
          <a:p>
            <a:r>
              <a:rPr lang="en-US" dirty="0" smtClean="0"/>
              <a:t>Pico Dragon and Nano Dragon</a:t>
            </a:r>
          </a:p>
          <a:p>
            <a:r>
              <a:rPr lang="en-US" dirty="0" smtClean="0"/>
              <a:t>Commercial solutions</a:t>
            </a:r>
          </a:p>
          <a:p>
            <a:r>
              <a:rPr lang="en-US" dirty="0" smtClean="0"/>
              <a:t>Limited payload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40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Ground station functionality</a:t>
            </a:r>
          </a:p>
          <a:p>
            <a:r>
              <a:rPr lang="en-US" dirty="0" err="1" smtClean="0">
                <a:solidFill>
                  <a:schemeClr val="accent2"/>
                </a:solidFill>
              </a:rPr>
              <a:t>Vinasat</a:t>
            </a:r>
            <a:r>
              <a:rPr lang="en-US" dirty="0" smtClean="0">
                <a:solidFill>
                  <a:schemeClr val="accent2"/>
                </a:solidFill>
              </a:rPr>
              <a:t> 1,2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Micro Dragon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Pico Dragon and Nano Dragon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Commercial solutions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Limited payload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0619" y="2345192"/>
            <a:ext cx="222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For CubeSat</a:t>
            </a:r>
            <a:endParaRPr lang="en-US" sz="3200" dirty="0" smtClean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34110" y="925999"/>
            <a:ext cx="3440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Ground Station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6540619" y="3758522"/>
            <a:ext cx="1669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cost</a:t>
            </a:r>
            <a:endParaRPr lang="en-US" sz="32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40619" y="4318787"/>
            <a:ext cx="18702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Universal </a:t>
            </a:r>
          </a:p>
          <a:p>
            <a:r>
              <a:rPr lang="en-US" sz="3200" dirty="0" smtClean="0">
                <a:solidFill>
                  <a:srgbClr val="00B0F0"/>
                </a:solidFill>
              </a:rPr>
              <a:t>antennas </a:t>
            </a:r>
          </a:p>
          <a:p>
            <a:r>
              <a:rPr lang="en-US" sz="3200" dirty="0" smtClean="0">
                <a:solidFill>
                  <a:srgbClr val="00B0F0"/>
                </a:solidFill>
              </a:rPr>
              <a:t>mounting</a:t>
            </a:r>
            <a:endParaRPr lang="en-US" sz="3200" dirty="0" smtClean="0">
              <a:solidFill>
                <a:srgbClr val="00B0F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325314" y="2637578"/>
            <a:ext cx="952619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25314" y="4050909"/>
            <a:ext cx="952619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25313" y="4602452"/>
            <a:ext cx="952619" cy="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7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40619" y="2345192"/>
            <a:ext cx="2227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For CubeSat</a:t>
            </a:r>
            <a:endParaRPr lang="en-US" sz="3200" dirty="0" smtClean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34110" y="925999"/>
            <a:ext cx="3440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Ground Station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6540619" y="3758522"/>
            <a:ext cx="1669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cost</a:t>
            </a:r>
            <a:endParaRPr lang="en-US" sz="3200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40619" y="4318787"/>
            <a:ext cx="18702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Universal </a:t>
            </a:r>
          </a:p>
          <a:p>
            <a:r>
              <a:rPr lang="en-US" sz="3200" dirty="0" smtClean="0">
                <a:solidFill>
                  <a:srgbClr val="00B0F0"/>
                </a:solidFill>
              </a:rPr>
              <a:t>antennas </a:t>
            </a:r>
          </a:p>
          <a:p>
            <a:r>
              <a:rPr lang="en-US" sz="3200" dirty="0" smtClean="0">
                <a:solidFill>
                  <a:srgbClr val="00B0F0"/>
                </a:solidFill>
              </a:rPr>
              <a:t>mounting</a:t>
            </a:r>
            <a:endParaRPr lang="en-US" sz="32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 for </a:t>
            </a:r>
            <a:r>
              <a:rPr lang="en-US" dirty="0" err="1" smtClean="0"/>
              <a:t>CubeSats</a:t>
            </a:r>
            <a:r>
              <a:rPr lang="en-US" dirty="0" smtClean="0"/>
              <a:t>/Nanosats</a:t>
            </a:r>
          </a:p>
          <a:p>
            <a:r>
              <a:rPr lang="en-US" dirty="0" smtClean="0"/>
              <a:t>Universal antennas mounting and multiple frequencies hopping</a:t>
            </a:r>
          </a:p>
          <a:p>
            <a:r>
              <a:rPr lang="en-US" dirty="0" smtClean="0"/>
              <a:t> Low cost, estimated by budget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9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</p:txBody>
      </p:sp>
    </p:spTree>
    <p:extLst>
      <p:ext uri="{BB962C8B-B14F-4D97-AF65-F5344CB8AC3E}">
        <p14:creationId xmlns:p14="http://schemas.microsoft.com/office/powerpoint/2010/main" val="302894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73" y="254536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err="1"/>
              <a:t>SpaceX</a:t>
            </a:r>
            <a:r>
              <a:rPr lang="en-US" b="1" dirty="0"/>
              <a:t> successfully launches first 60 satellites in massive </a:t>
            </a:r>
            <a:r>
              <a:rPr lang="en-US" b="1" dirty="0" err="1"/>
              <a:t>Starlink</a:t>
            </a:r>
            <a:r>
              <a:rPr lang="en-US" b="1" dirty="0"/>
              <a:t> internet </a:t>
            </a:r>
            <a:r>
              <a:rPr lang="en-US" b="1" dirty="0" smtClean="0"/>
              <a:t>constellation</a:t>
            </a:r>
            <a:r>
              <a:rPr lang="en-US" dirty="0" smtClean="0"/>
              <a:t>“ – The Verge</a:t>
            </a:r>
          </a:p>
          <a:p>
            <a:endParaRPr lang="en-US" dirty="0" smtClean="0"/>
          </a:p>
        </p:txBody>
      </p:sp>
      <p:pic>
        <p:nvPicPr>
          <p:cNvPr id="1030" name="Picture 6" descr="Káº¿t quáº£ hÃ¬nh áº£nh cho star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5" y="1301618"/>
            <a:ext cx="8220716" cy="46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52503" y="6279592"/>
            <a:ext cx="16658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7D7D7D"/>
                </a:solidFill>
                <a:latin typeface="arial" panose="020B0604020202020204" pitchFamily="34" charset="0"/>
                <a:hlinkClick r:id="rId3"/>
              </a:rPr>
              <a:t>NextBigFuture.com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0795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pPr marL="0" indent="0">
              <a:buNone/>
            </a:pPr>
            <a:r>
              <a:rPr lang="en-US" dirty="0" smtClean="0"/>
              <a:t>------------------------ </a:t>
            </a:r>
            <a:r>
              <a:rPr lang="en-US" dirty="0" err="1" smtClean="0"/>
              <a:t>Keplerian</a:t>
            </a:r>
            <a:r>
              <a:rPr lang="en-US" dirty="0" smtClean="0"/>
              <a:t> elements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Satellites ADCS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Radio link and communication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0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Káº¿t quáº£ hÃ¬nh áº£nh cho keplerian el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93712"/>
            <a:ext cx="7660524" cy="52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0037" y="6108700"/>
            <a:ext cx="328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adcsforbeginners.wordpress.com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3272470" y="5484167"/>
            <a:ext cx="2595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Keplerian</a:t>
            </a:r>
            <a:r>
              <a:rPr lang="en-US" sz="2400" dirty="0" smtClean="0"/>
              <a:t> elements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87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4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Hardware design and construct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Host computer controlled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Software calculating position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Firmware in sub-system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2" y="414337"/>
            <a:ext cx="4565968" cy="580866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6" r="15733" b="-251"/>
          <a:stretch/>
        </p:blipFill>
        <p:spPr bwMode="auto">
          <a:xfrm>
            <a:off x="4906962" y="1666240"/>
            <a:ext cx="3881438" cy="30327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36270" y="5230167"/>
            <a:ext cx="1936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Rotary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96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4" y="304800"/>
            <a:ext cx="4012376" cy="605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901035"/>
            <a:ext cx="2058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In construction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83248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4" y="482600"/>
            <a:ext cx="3877789" cy="585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0" y="5875635"/>
            <a:ext cx="3168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In construction and me!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81309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r>
              <a:rPr lang="en-US" dirty="0" smtClean="0"/>
              <a:t>RF design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5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r>
              <a:rPr lang="en-US" dirty="0" smtClean="0"/>
              <a:t>RF design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Antennas design and constructing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Filters, amplifier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Signal processing software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8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792"/>
            <a:ext cx="9144000" cy="60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60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áº¿t quáº£ hÃ¬nh áº£nh cho satellite  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9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783" y="21431"/>
            <a:ext cx="4690761" cy="3507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5" y="3528508"/>
            <a:ext cx="4305610" cy="3124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85" y="3528508"/>
            <a:ext cx="4414346" cy="3203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05" y="535449"/>
            <a:ext cx="5180695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9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r>
              <a:rPr lang="en-US" dirty="0" smtClean="0"/>
              <a:t>RF design</a:t>
            </a:r>
          </a:p>
          <a:p>
            <a:r>
              <a:rPr lang="en-US" dirty="0" smtClean="0"/>
              <a:t>Evaluate the accuracy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9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r>
              <a:rPr lang="en-US" dirty="0" smtClean="0"/>
              <a:t>RF design</a:t>
            </a:r>
          </a:p>
          <a:p>
            <a:r>
              <a:rPr lang="en-US" dirty="0" smtClean="0"/>
              <a:t>Evaluate the accuracy</a:t>
            </a:r>
          </a:p>
          <a:p>
            <a:pPr marL="0" indent="0">
              <a:buNone/>
            </a:pPr>
            <a:r>
              <a:rPr lang="en-US" dirty="0"/>
              <a:t>------------------------ </a:t>
            </a:r>
            <a:r>
              <a:rPr lang="en-US" dirty="0" smtClean="0"/>
              <a:t>Evaluate the rotary tolerance</a:t>
            </a:r>
          </a:p>
          <a:p>
            <a:pPr marL="0" indent="0">
              <a:buNone/>
            </a:pPr>
            <a:r>
              <a:rPr lang="en-US" dirty="0" smtClean="0"/>
              <a:t>------------------------ Evaluate the RF system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0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in 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2" y="1337325"/>
            <a:ext cx="6891338" cy="41433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73784" y="5202338"/>
            <a:ext cx="8570216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Bubble meter</a:t>
            </a:r>
          </a:p>
          <a:p>
            <a:pPr>
              <a:spcAft>
                <a:spcPts val="1000"/>
              </a:spcAft>
            </a:pPr>
            <a:r>
              <a:rPr lang="en-US" sz="2000" i="1" dirty="0" smtClean="0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uk.rs-online.com</a:t>
            </a:r>
            <a:endParaRPr lang="en-US" sz="2000" i="1" dirty="0">
              <a:solidFill>
                <a:srgbClr val="44546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5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</a:t>
            </a:r>
            <a:r>
              <a:rPr lang="en-US" dirty="0"/>
              <a:t>research on space engineering, spacecraft dynamic and satellite </a:t>
            </a:r>
            <a:r>
              <a:rPr lang="en-US" dirty="0" smtClean="0"/>
              <a:t>communicating</a:t>
            </a:r>
          </a:p>
          <a:p>
            <a:r>
              <a:rPr lang="en-US" dirty="0" smtClean="0"/>
              <a:t>Designing and building rotary system with computer interfaces software</a:t>
            </a:r>
          </a:p>
          <a:p>
            <a:r>
              <a:rPr lang="en-US" dirty="0" smtClean="0"/>
              <a:t>RF design</a:t>
            </a:r>
          </a:p>
          <a:p>
            <a:r>
              <a:rPr lang="en-US" dirty="0" smtClean="0"/>
              <a:t>Evaluate the accuracy</a:t>
            </a:r>
          </a:p>
          <a:p>
            <a:r>
              <a:rPr lang="en-US" dirty="0" smtClean="0"/>
              <a:t>Report and finalizing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2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8" y="1537607"/>
            <a:ext cx="8577943" cy="3368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7939" y="5977235"/>
            <a:ext cx="3189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General system diagram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31633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25734"/>
              </p:ext>
            </p:extLst>
          </p:nvPr>
        </p:nvGraphicFramePr>
        <p:xfrm>
          <a:off x="355600" y="1552578"/>
          <a:ext cx="8282781" cy="48886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359">
                  <a:extLst>
                    <a:ext uri="{9D8B030D-6E8A-4147-A177-3AD203B41FA5}">
                      <a16:colId xmlns:a16="http://schemas.microsoft.com/office/drawing/2014/main" val="2422503652"/>
                    </a:ext>
                  </a:extLst>
                </a:gridCol>
                <a:gridCol w="2369762">
                  <a:extLst>
                    <a:ext uri="{9D8B030D-6E8A-4147-A177-3AD203B41FA5}">
                      <a16:colId xmlns:a16="http://schemas.microsoft.com/office/drawing/2014/main" val="1813613894"/>
                    </a:ext>
                  </a:extLst>
                </a:gridCol>
                <a:gridCol w="4846660">
                  <a:extLst>
                    <a:ext uri="{9D8B030D-6E8A-4147-A177-3AD203B41FA5}">
                      <a16:colId xmlns:a16="http://schemas.microsoft.com/office/drawing/2014/main" val="187573196"/>
                    </a:ext>
                  </a:extLst>
                </a:gridCol>
              </a:tblGrid>
              <a:tr h="2692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Criteria/Deliverable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4456995"/>
                  </a:ext>
                </a:extLst>
              </a:tr>
              <a:tr h="2097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Hardware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Two axes rotational system with universal mount for satellite tracking purpose and its controller working in both manual and automatic mode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Mechanical frame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Two axes with accuracy ±5 degrees and speed of 1 degree/second in minimum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Have ability to be mounted: 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+ Parabolic antenna: 3m diameter, 20kg 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+ Two Yagi antennas: 0.5m x 0.5m x 2m, 5kg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Wide range working frequency based on capacity of the used SDR (USRP B210: 70Mhz to 6Ghz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382628"/>
                  </a:ext>
                </a:extLst>
              </a:tr>
              <a:tr h="15965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Software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 program interfacing with SDR for frequency switching and signal processing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Software to control the azimuth and elevation axis manually by tuning gauge in user interface.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Software has availability to track the LEO satellite automatically.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Software can interface with SDR, tuning frequencies.</a:t>
                      </a:r>
                      <a:endParaRPr lang="en-US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. Software can receive the beacon signal and un-decoded downlink data</a:t>
                      </a:r>
                      <a:r>
                        <a:rPr lang="en-US" sz="1600" dirty="0" smtClean="0">
                          <a:effectLst/>
                        </a:rPr>
                        <a:t>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4646336"/>
                  </a:ext>
                </a:extLst>
              </a:tr>
              <a:tr h="269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Paper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Paper about Satellite ground station using SDR.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10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48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1-year project</a:t>
            </a:r>
          </a:p>
          <a:p>
            <a:r>
              <a:rPr lang="en-US" dirty="0" smtClean="0"/>
              <a:t>Tasks will be assigned to team members in 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76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82415"/>
              </p:ext>
            </p:extLst>
          </p:nvPr>
        </p:nvGraphicFramePr>
        <p:xfrm>
          <a:off x="406399" y="1563689"/>
          <a:ext cx="8267701" cy="43500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356">
                  <a:extLst>
                    <a:ext uri="{9D8B030D-6E8A-4147-A177-3AD203B41FA5}">
                      <a16:colId xmlns:a16="http://schemas.microsoft.com/office/drawing/2014/main" val="1909004585"/>
                    </a:ext>
                  </a:extLst>
                </a:gridCol>
                <a:gridCol w="1139978">
                  <a:extLst>
                    <a:ext uri="{9D8B030D-6E8A-4147-A177-3AD203B41FA5}">
                      <a16:colId xmlns:a16="http://schemas.microsoft.com/office/drawing/2014/main" val="4288131616"/>
                    </a:ext>
                  </a:extLst>
                </a:gridCol>
                <a:gridCol w="1423747">
                  <a:extLst>
                    <a:ext uri="{9D8B030D-6E8A-4147-A177-3AD203B41FA5}">
                      <a16:colId xmlns:a16="http://schemas.microsoft.com/office/drawing/2014/main" val="2955362427"/>
                    </a:ext>
                  </a:extLst>
                </a:gridCol>
                <a:gridCol w="1004122">
                  <a:extLst>
                    <a:ext uri="{9D8B030D-6E8A-4147-A177-3AD203B41FA5}">
                      <a16:colId xmlns:a16="http://schemas.microsoft.com/office/drawing/2014/main" val="2231492010"/>
                    </a:ext>
                  </a:extLst>
                </a:gridCol>
                <a:gridCol w="1243068">
                  <a:extLst>
                    <a:ext uri="{9D8B030D-6E8A-4147-A177-3AD203B41FA5}">
                      <a16:colId xmlns:a16="http://schemas.microsoft.com/office/drawing/2014/main" val="933616742"/>
                    </a:ext>
                  </a:extLst>
                </a:gridCol>
                <a:gridCol w="2790430">
                  <a:extLst>
                    <a:ext uri="{9D8B030D-6E8A-4147-A177-3AD203B41FA5}">
                      <a16:colId xmlns:a16="http://schemas.microsoft.com/office/drawing/2014/main" val="2160495644"/>
                    </a:ext>
                  </a:extLst>
                </a:gridCol>
              </a:tblGrid>
              <a:tr h="366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Step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From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Duration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Jobs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Detail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1916110501"/>
                  </a:ext>
                </a:extLst>
              </a:tr>
              <a:tr h="301185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October 21</a:t>
                      </a:r>
                      <a:r>
                        <a:rPr lang="en-US" sz="1600" baseline="30000" dirty="0">
                          <a:effectLst/>
                        </a:rPr>
                        <a:t>st</a:t>
                      </a:r>
                      <a:r>
                        <a:rPr lang="en-US" sz="1600" dirty="0">
                          <a:effectLst/>
                        </a:rPr>
                        <a:t> , 2018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December 1</a:t>
                      </a:r>
                      <a:r>
                        <a:rPr lang="en-US" sz="1600" baseline="30000" dirty="0">
                          <a:effectLst/>
                        </a:rPr>
                        <a:t>st</a:t>
                      </a:r>
                      <a:r>
                        <a:rPr lang="en-US" sz="1600" dirty="0">
                          <a:effectLst/>
                        </a:rPr>
                        <a:t> , 2018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1.5 months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Literature review and planning for the structure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Statistic the need of SGS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651835300"/>
                  </a:ext>
                </a:extLst>
              </a:tr>
              <a:tr h="3011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Satellite communicating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4090319482"/>
                  </a:ext>
                </a:extLst>
              </a:tr>
              <a:tr h="312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Dynamic of spacecraft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2697855978"/>
                  </a:ext>
                </a:extLst>
              </a:tr>
              <a:tr h="12373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Mechanism of structure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3282083707"/>
                  </a:ext>
                </a:extLst>
              </a:tr>
              <a:tr h="602368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December 6</a:t>
                      </a:r>
                      <a:r>
                        <a:rPr lang="en-US" sz="1600" baseline="30000" dirty="0">
                          <a:effectLst/>
                        </a:rPr>
                        <a:t>th</a:t>
                      </a:r>
                      <a:r>
                        <a:rPr lang="en-US" sz="1600" dirty="0">
                          <a:effectLst/>
                        </a:rPr>
                        <a:t>, 2018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April 29</a:t>
                      </a:r>
                      <a:r>
                        <a:rPr lang="en-US" sz="1600" baseline="30000" dirty="0">
                          <a:effectLst/>
                        </a:rPr>
                        <a:t>th</a:t>
                      </a:r>
                      <a:r>
                        <a:rPr lang="en-US" sz="1600" dirty="0">
                          <a:effectLst/>
                        </a:rPr>
                        <a:t>, 2019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 months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Building rotary system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Detail design of mechanical structure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1136359983"/>
                  </a:ext>
                </a:extLst>
              </a:tr>
              <a:tr h="312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Construct the structure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3354467669"/>
                  </a:ext>
                </a:extLst>
              </a:tr>
              <a:tr h="312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Design electrical system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3365492723"/>
                  </a:ext>
                </a:extLst>
              </a:tr>
              <a:tr h="6023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Software programing and graphic user interface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419520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175973"/>
              </p:ext>
            </p:extLst>
          </p:nvPr>
        </p:nvGraphicFramePr>
        <p:xfrm>
          <a:off x="406399" y="1554477"/>
          <a:ext cx="8267701" cy="4965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6356">
                  <a:extLst>
                    <a:ext uri="{9D8B030D-6E8A-4147-A177-3AD203B41FA5}">
                      <a16:colId xmlns:a16="http://schemas.microsoft.com/office/drawing/2014/main" val="1909004585"/>
                    </a:ext>
                  </a:extLst>
                </a:gridCol>
                <a:gridCol w="1139978">
                  <a:extLst>
                    <a:ext uri="{9D8B030D-6E8A-4147-A177-3AD203B41FA5}">
                      <a16:colId xmlns:a16="http://schemas.microsoft.com/office/drawing/2014/main" val="4288131616"/>
                    </a:ext>
                  </a:extLst>
                </a:gridCol>
                <a:gridCol w="1423747">
                  <a:extLst>
                    <a:ext uri="{9D8B030D-6E8A-4147-A177-3AD203B41FA5}">
                      <a16:colId xmlns:a16="http://schemas.microsoft.com/office/drawing/2014/main" val="2955362427"/>
                    </a:ext>
                  </a:extLst>
                </a:gridCol>
                <a:gridCol w="1004122">
                  <a:extLst>
                    <a:ext uri="{9D8B030D-6E8A-4147-A177-3AD203B41FA5}">
                      <a16:colId xmlns:a16="http://schemas.microsoft.com/office/drawing/2014/main" val="2231492010"/>
                    </a:ext>
                  </a:extLst>
                </a:gridCol>
                <a:gridCol w="1243068">
                  <a:extLst>
                    <a:ext uri="{9D8B030D-6E8A-4147-A177-3AD203B41FA5}">
                      <a16:colId xmlns:a16="http://schemas.microsoft.com/office/drawing/2014/main" val="933616742"/>
                    </a:ext>
                  </a:extLst>
                </a:gridCol>
                <a:gridCol w="2790430">
                  <a:extLst>
                    <a:ext uri="{9D8B030D-6E8A-4147-A177-3AD203B41FA5}">
                      <a16:colId xmlns:a16="http://schemas.microsoft.com/office/drawing/2014/main" val="2160495644"/>
                    </a:ext>
                  </a:extLst>
                </a:gridCol>
              </a:tblGrid>
              <a:tr h="3667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Step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From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Duration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Jobs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Detail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996" marR="43996" marT="0" marB="0" anchor="ctr"/>
                </a:tc>
                <a:extLst>
                  <a:ext uri="{0D108BD9-81ED-4DB2-BD59-A6C34878D82A}">
                    <a16:rowId xmlns:a16="http://schemas.microsoft.com/office/drawing/2014/main" val="1916110501"/>
                  </a:ext>
                </a:extLst>
              </a:tr>
              <a:tr h="301185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February 1</a:t>
                      </a:r>
                      <a:r>
                        <a:rPr lang="en-US" sz="16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2019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29</a:t>
                      </a:r>
                      <a:r>
                        <a:rPr lang="en-US" sz="16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2019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months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SDR research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Interfacing with SDR to turning frequency and signal processing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1835300"/>
                  </a:ext>
                </a:extLst>
              </a:tr>
              <a:tr h="3011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Construct antenna feed line and switching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0319482"/>
                  </a:ext>
                </a:extLst>
              </a:tr>
              <a:tr h="312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Combine the SDR part to software at step 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855978"/>
                  </a:ext>
                </a:extLst>
              </a:tr>
              <a:tr h="1237396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June 1</a:t>
                      </a:r>
                      <a:r>
                        <a:rPr lang="en-US" sz="16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, 2019 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August 15</a:t>
                      </a:r>
                      <a:r>
                        <a:rPr lang="en-US" sz="16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2019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 months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Evaluate the model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Evaluate the accuracy of orienting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2083707"/>
                  </a:ext>
                </a:extLst>
              </a:tr>
              <a:tr h="6023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Perform the tracking ability on broadcast signal of satellite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6359983"/>
                  </a:ext>
                </a:extLst>
              </a:tr>
              <a:tr h="312937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August 20</a:t>
                      </a:r>
                      <a:r>
                        <a:rPr lang="en-US" sz="16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2019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October 1</a:t>
                      </a:r>
                      <a:r>
                        <a:rPr lang="en-US" sz="16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2019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 months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Complete the report and papers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Writing report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4467669"/>
                  </a:ext>
                </a:extLst>
              </a:tr>
              <a:tr h="3129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Paper for rotary part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5492723"/>
                  </a:ext>
                </a:extLst>
              </a:tr>
              <a:tr h="6023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Paper for SDR part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5205710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2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107.000.000 VND - labor cost included</a:t>
            </a:r>
          </a:p>
          <a:p>
            <a:r>
              <a:rPr lang="en-US" dirty="0" smtClean="0"/>
              <a:t>21 times lower than typical commercial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6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plan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226760"/>
              </p:ext>
            </p:extLst>
          </p:nvPr>
        </p:nvGraphicFramePr>
        <p:xfrm>
          <a:off x="576215" y="1492059"/>
          <a:ext cx="7939135" cy="3652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954">
                  <a:extLst>
                    <a:ext uri="{9D8B030D-6E8A-4147-A177-3AD203B41FA5}">
                      <a16:colId xmlns:a16="http://schemas.microsoft.com/office/drawing/2014/main" val="657835892"/>
                    </a:ext>
                  </a:extLst>
                </a:gridCol>
                <a:gridCol w="1183886">
                  <a:extLst>
                    <a:ext uri="{9D8B030D-6E8A-4147-A177-3AD203B41FA5}">
                      <a16:colId xmlns:a16="http://schemas.microsoft.com/office/drawing/2014/main" val="3135242676"/>
                    </a:ext>
                  </a:extLst>
                </a:gridCol>
                <a:gridCol w="1029534">
                  <a:extLst>
                    <a:ext uri="{9D8B030D-6E8A-4147-A177-3AD203B41FA5}">
                      <a16:colId xmlns:a16="http://schemas.microsoft.com/office/drawing/2014/main" val="2051610059"/>
                    </a:ext>
                  </a:extLst>
                </a:gridCol>
                <a:gridCol w="4122761">
                  <a:extLst>
                    <a:ext uri="{9D8B030D-6E8A-4147-A177-3AD203B41FA5}">
                      <a16:colId xmlns:a16="http://schemas.microsoft.com/office/drawing/2014/main" val="2329676030"/>
                    </a:ext>
                  </a:extLst>
                </a:gridCol>
              </a:tblGrid>
              <a:tr h="223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Estimated cost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Request funding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919363390"/>
                  </a:ext>
                </a:extLst>
              </a:tr>
              <a:tr h="5598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Aluminum frame and accessories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This </a:t>
                      </a:r>
                      <a:r>
                        <a:rPr lang="en-US" sz="1600" dirty="0">
                          <a:effectLst/>
                        </a:rPr>
                        <a:t>is used for constructing the frame on ground station. Which is popular in industry because of its convenience in high load strength and assembling easily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793309827"/>
                  </a:ext>
                </a:extLst>
              </a:tr>
              <a:tr h="3358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Aluminum sheet and billet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Aluminum </a:t>
                      </a:r>
                      <a:r>
                        <a:rPr lang="en-US" sz="1600" dirty="0">
                          <a:effectLst/>
                        </a:rPr>
                        <a:t>sheet (6061 type) is used to fabricating parts of rotating structure.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3958312170"/>
                  </a:ext>
                </a:extLst>
              </a:tr>
              <a:tr h="4306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Motor drive system (with controllers)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Harmonic </a:t>
                      </a:r>
                      <a:r>
                        <a:rPr lang="en-US" sz="1600" dirty="0">
                          <a:effectLst/>
                        </a:rPr>
                        <a:t>and worm gear drive are for capacity of high load and precision.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965520457"/>
                  </a:ext>
                </a:extLst>
              </a:tr>
              <a:tr h="3358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Main controller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Proposed to use the MSP432 </a:t>
                      </a:r>
                      <a:r>
                        <a:rPr lang="en-US" sz="1600" dirty="0" err="1">
                          <a:effectLst/>
                        </a:rPr>
                        <a:t>launchpad</a:t>
                      </a:r>
                      <a:r>
                        <a:rPr lang="en-US" sz="1600" dirty="0">
                          <a:effectLst/>
                        </a:rPr>
                        <a:t> or similar device which can provide real time calculation.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2755692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22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939135" cy="4696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954">
                  <a:extLst>
                    <a:ext uri="{9D8B030D-6E8A-4147-A177-3AD203B41FA5}">
                      <a16:colId xmlns:a16="http://schemas.microsoft.com/office/drawing/2014/main" val="2702985705"/>
                    </a:ext>
                  </a:extLst>
                </a:gridCol>
                <a:gridCol w="1183886">
                  <a:extLst>
                    <a:ext uri="{9D8B030D-6E8A-4147-A177-3AD203B41FA5}">
                      <a16:colId xmlns:a16="http://schemas.microsoft.com/office/drawing/2014/main" val="177558069"/>
                    </a:ext>
                  </a:extLst>
                </a:gridCol>
                <a:gridCol w="1029534">
                  <a:extLst>
                    <a:ext uri="{9D8B030D-6E8A-4147-A177-3AD203B41FA5}">
                      <a16:colId xmlns:a16="http://schemas.microsoft.com/office/drawing/2014/main" val="1276332473"/>
                    </a:ext>
                  </a:extLst>
                </a:gridCol>
                <a:gridCol w="4122761">
                  <a:extLst>
                    <a:ext uri="{9D8B030D-6E8A-4147-A177-3AD203B41FA5}">
                      <a16:colId xmlns:a16="http://schemas.microsoft.com/office/drawing/2014/main" val="509039747"/>
                    </a:ext>
                  </a:extLst>
                </a:gridCol>
              </a:tblGrid>
              <a:tr h="78375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PCB manufacturing  and circuit components (power ICs, transistor, resistor…)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Some PCB would be made for attaching the main controller to connecting many peripherals.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2978315942"/>
                  </a:ext>
                </a:extLst>
              </a:tr>
              <a:tr h="4478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Wire and connector for cable management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2438275408"/>
                  </a:ext>
                </a:extLst>
              </a:tr>
              <a:tr h="54261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Parabolic antenna and Yagi antenna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Based on market research, one 3m parabolic antenna (around 30dBi) has price of nearly $300 and one Yagi is about $50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3548276839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LNA filter, SMA, RF accessories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280598523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8650" y="1825625"/>
          <a:ext cx="7939135" cy="260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954">
                  <a:extLst>
                    <a:ext uri="{9D8B030D-6E8A-4147-A177-3AD203B41FA5}">
                      <a16:colId xmlns:a16="http://schemas.microsoft.com/office/drawing/2014/main" val="707735652"/>
                    </a:ext>
                  </a:extLst>
                </a:gridCol>
                <a:gridCol w="1183886">
                  <a:extLst>
                    <a:ext uri="{9D8B030D-6E8A-4147-A177-3AD203B41FA5}">
                      <a16:colId xmlns:a16="http://schemas.microsoft.com/office/drawing/2014/main" val="586479991"/>
                    </a:ext>
                  </a:extLst>
                </a:gridCol>
                <a:gridCol w="1029534">
                  <a:extLst>
                    <a:ext uri="{9D8B030D-6E8A-4147-A177-3AD203B41FA5}">
                      <a16:colId xmlns:a16="http://schemas.microsoft.com/office/drawing/2014/main" val="1349185923"/>
                    </a:ext>
                  </a:extLst>
                </a:gridCol>
                <a:gridCol w="4122761">
                  <a:extLst>
                    <a:ext uri="{9D8B030D-6E8A-4147-A177-3AD203B41FA5}">
                      <a16:colId xmlns:a16="http://schemas.microsoft.com/office/drawing/2014/main" val="662917797"/>
                    </a:ext>
                  </a:extLst>
                </a:gridCol>
              </a:tblGrid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Manufacturing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Will be proposed to use CNC machines in GPEM labs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3075494613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Labor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Brief estimate based on general working hours of team members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362577207"/>
                  </a:ext>
                </a:extLst>
              </a:tr>
              <a:tr h="4478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Misc</a:t>
                      </a:r>
                      <a:r>
                        <a:rPr lang="en-US" sz="1600" dirty="0">
                          <a:effectLst/>
                        </a:rPr>
                        <a:t> (screws, nuts, spray, pulley, bearing, wheels, drills…)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Already paid in advance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316891260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107.000.000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37.000.000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 already paid 19.000.000 VND in advance to start working seriously on this project.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4234912464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Budget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939135" cy="260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954">
                  <a:extLst>
                    <a:ext uri="{9D8B030D-6E8A-4147-A177-3AD203B41FA5}">
                      <a16:colId xmlns:a16="http://schemas.microsoft.com/office/drawing/2014/main" val="707735652"/>
                    </a:ext>
                  </a:extLst>
                </a:gridCol>
                <a:gridCol w="1183886">
                  <a:extLst>
                    <a:ext uri="{9D8B030D-6E8A-4147-A177-3AD203B41FA5}">
                      <a16:colId xmlns:a16="http://schemas.microsoft.com/office/drawing/2014/main" val="586479991"/>
                    </a:ext>
                  </a:extLst>
                </a:gridCol>
                <a:gridCol w="1029534">
                  <a:extLst>
                    <a:ext uri="{9D8B030D-6E8A-4147-A177-3AD203B41FA5}">
                      <a16:colId xmlns:a16="http://schemas.microsoft.com/office/drawing/2014/main" val="1349185923"/>
                    </a:ext>
                  </a:extLst>
                </a:gridCol>
                <a:gridCol w="4122761">
                  <a:extLst>
                    <a:ext uri="{9D8B030D-6E8A-4147-A177-3AD203B41FA5}">
                      <a16:colId xmlns:a16="http://schemas.microsoft.com/office/drawing/2014/main" val="662917797"/>
                    </a:ext>
                  </a:extLst>
                </a:gridCol>
              </a:tblGrid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Manufacturing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Will be proposed to use CNC machines in GPEM labs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3075494613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Labor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Brief estimate based on general working hours of team members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362577207"/>
                  </a:ext>
                </a:extLst>
              </a:tr>
              <a:tr h="4478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Misc</a:t>
                      </a:r>
                      <a:r>
                        <a:rPr lang="en-US" sz="1600" dirty="0">
                          <a:effectLst/>
                        </a:rPr>
                        <a:t> (screws, nuts, spray, pulley, bearing, wheels, drills…)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Already paid in advance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316891260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107.000.000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37.000.000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We already paid 19.000.000 VND in advance to start working seriously on this project.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423491246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80719"/>
              </p:ext>
            </p:extLst>
          </p:nvPr>
        </p:nvGraphicFramePr>
        <p:xfrm>
          <a:off x="628650" y="1825625"/>
          <a:ext cx="7939135" cy="2609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954">
                  <a:extLst>
                    <a:ext uri="{9D8B030D-6E8A-4147-A177-3AD203B41FA5}">
                      <a16:colId xmlns:a16="http://schemas.microsoft.com/office/drawing/2014/main" val="707735652"/>
                    </a:ext>
                  </a:extLst>
                </a:gridCol>
                <a:gridCol w="1183886">
                  <a:extLst>
                    <a:ext uri="{9D8B030D-6E8A-4147-A177-3AD203B41FA5}">
                      <a16:colId xmlns:a16="http://schemas.microsoft.com/office/drawing/2014/main" val="586479991"/>
                    </a:ext>
                  </a:extLst>
                </a:gridCol>
                <a:gridCol w="1029534">
                  <a:extLst>
                    <a:ext uri="{9D8B030D-6E8A-4147-A177-3AD203B41FA5}">
                      <a16:colId xmlns:a16="http://schemas.microsoft.com/office/drawing/2014/main" val="1349185923"/>
                    </a:ext>
                  </a:extLst>
                </a:gridCol>
                <a:gridCol w="4122761">
                  <a:extLst>
                    <a:ext uri="{9D8B030D-6E8A-4147-A177-3AD203B41FA5}">
                      <a16:colId xmlns:a16="http://schemas.microsoft.com/office/drawing/2014/main" val="662917797"/>
                    </a:ext>
                  </a:extLst>
                </a:gridCol>
              </a:tblGrid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Manufacturing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10.000.000 VND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Will be proposed to use CNC machines in GPEM labs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3075494613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Labor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60.000.000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 Brief estimate based on general working hours of team members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362577207"/>
                  </a:ext>
                </a:extLst>
              </a:tr>
              <a:tr h="44785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Misc</a:t>
                      </a:r>
                      <a:r>
                        <a:rPr lang="en-US" sz="1600" dirty="0">
                          <a:effectLst/>
                        </a:rPr>
                        <a:t> (screws, nuts, spray, pulley, bearing, wheels, drills…)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Already paid in advance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1316891260"/>
                  </a:ext>
                </a:extLst>
              </a:tr>
              <a:tr h="223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107.000.000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37.000.000 VND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01" marR="31501" marT="0" marB="0"/>
                </a:tc>
                <a:extLst>
                  <a:ext uri="{0D108BD9-81ED-4DB2-BD59-A6C34878D82A}">
                    <a16:rowId xmlns:a16="http://schemas.microsoft.com/office/drawing/2014/main" val="4234912464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Budget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2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101" y="0"/>
            <a:ext cx="103134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8899606">
            <a:off x="1850557" y="4850551"/>
            <a:ext cx="3930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Questions ?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6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kick-start in space engineering</a:t>
            </a:r>
          </a:p>
          <a:p>
            <a:r>
              <a:rPr lang="en-US" dirty="0" smtClean="0"/>
              <a:t>There are considerable “herd” of satellites up there!</a:t>
            </a:r>
          </a:p>
          <a:p>
            <a:r>
              <a:rPr lang="en-US" dirty="0" smtClean="0"/>
              <a:t>Links must be established -&gt;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8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8914" y="638629"/>
            <a:ext cx="7431315" cy="55009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21" y="1027340"/>
            <a:ext cx="78867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1500" b="1" dirty="0" smtClean="0"/>
              <a:t>SATELLITE GROUND STATION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88965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Literature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Ground station functionality</a:t>
            </a:r>
          </a:p>
          <a:p>
            <a:pPr marL="0" indent="0">
              <a:buNone/>
            </a:pPr>
            <a:r>
              <a:rPr lang="en-US" dirty="0" smtClean="0"/>
              <a:t>------------------------------------- Tracking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9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1919</Words>
  <Application>Microsoft Office PowerPoint</Application>
  <PresentationFormat>On-screen Show (4:3)</PresentationFormat>
  <Paragraphs>477</Paragraphs>
  <Slides>65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</vt:lpstr>
      <vt:lpstr>Calibri</vt:lpstr>
      <vt:lpstr>Calibri Light</vt:lpstr>
      <vt:lpstr>Times New Roman</vt:lpstr>
      <vt:lpstr>Office Theme</vt:lpstr>
      <vt:lpstr>THESIS PROPOSAL</vt:lpstr>
      <vt:lpstr>CONTENTS</vt:lpstr>
      <vt:lpstr>Introduction</vt:lpstr>
      <vt:lpstr>PowerPoint Presentation</vt:lpstr>
      <vt:lpstr>PowerPoint Presentation</vt:lpstr>
      <vt:lpstr>PowerPoint Presentation</vt:lpstr>
      <vt:lpstr>Introduction</vt:lpstr>
      <vt:lpstr>PowerPoint Presentation</vt:lpstr>
      <vt:lpstr>Literature review</vt:lpstr>
      <vt:lpstr>PowerPoint Presentation</vt:lpstr>
      <vt:lpstr>PowerPoint Presentation</vt:lpstr>
      <vt:lpstr>PowerPoint Presentation</vt:lpstr>
      <vt:lpstr>Literature review</vt:lpstr>
      <vt:lpstr>Literature review</vt:lpstr>
      <vt:lpstr>PowerPoint Presentation</vt:lpstr>
      <vt:lpstr>Literature review</vt:lpstr>
      <vt:lpstr>Literature review</vt:lpstr>
      <vt:lpstr>PowerPoint Presentation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PowerPoint Presentation</vt:lpstr>
      <vt:lpstr>Literature review</vt:lpstr>
      <vt:lpstr>Literature review</vt:lpstr>
      <vt:lpstr>PowerPoint Presentation</vt:lpstr>
      <vt:lpstr>PowerPoint Presentation</vt:lpstr>
      <vt:lpstr>PowerPoint Presentation</vt:lpstr>
      <vt:lpstr>Literature review</vt:lpstr>
      <vt:lpstr>Literature review</vt:lpstr>
      <vt:lpstr>PowerPoint Presentation</vt:lpstr>
      <vt:lpstr>Novelties</vt:lpstr>
      <vt:lpstr>Methods</vt:lpstr>
      <vt:lpstr>Methods</vt:lpstr>
      <vt:lpstr>PowerPoint Presentation</vt:lpstr>
      <vt:lpstr>Method</vt:lpstr>
      <vt:lpstr>Method</vt:lpstr>
      <vt:lpstr>PowerPoint Presentation</vt:lpstr>
      <vt:lpstr>PowerPoint Presentation</vt:lpstr>
      <vt:lpstr>PowerPoint Presentation</vt:lpstr>
      <vt:lpstr>Method</vt:lpstr>
      <vt:lpstr>Method</vt:lpstr>
      <vt:lpstr>PowerPoint Presentation</vt:lpstr>
      <vt:lpstr>PowerPoint Presentation</vt:lpstr>
      <vt:lpstr>Method</vt:lpstr>
      <vt:lpstr>Method</vt:lpstr>
      <vt:lpstr>PowerPoint Presentation</vt:lpstr>
      <vt:lpstr>PowerPoint Presentation</vt:lpstr>
      <vt:lpstr>Method</vt:lpstr>
      <vt:lpstr>PowerPoint Presentation</vt:lpstr>
      <vt:lpstr>Expected outcomes</vt:lpstr>
      <vt:lpstr>Timeline</vt:lpstr>
      <vt:lpstr>Timeline</vt:lpstr>
      <vt:lpstr>Timeline</vt:lpstr>
      <vt:lpstr>Budget plan</vt:lpstr>
      <vt:lpstr>Budget plan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Big Boy</dc:creator>
  <cp:lastModifiedBy>Big Boy</cp:lastModifiedBy>
  <cp:revision>37</cp:revision>
  <dcterms:created xsi:type="dcterms:W3CDTF">2019-07-18T14:28:49Z</dcterms:created>
  <dcterms:modified xsi:type="dcterms:W3CDTF">2019-07-18T19:15:04Z</dcterms:modified>
</cp:coreProperties>
</file>